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1" r:id="rId5"/>
  </p:sldMasterIdLst>
  <p:notesMasterIdLst>
    <p:notesMasterId r:id="rId34"/>
  </p:notesMasterIdLst>
  <p:handoutMasterIdLst>
    <p:handoutMasterId r:id="rId35"/>
  </p:handoutMasterIdLst>
  <p:sldIdLst>
    <p:sldId id="523" r:id="rId6"/>
    <p:sldId id="320" r:id="rId7"/>
    <p:sldId id="309" r:id="rId8"/>
    <p:sldId id="313" r:id="rId9"/>
    <p:sldId id="314" r:id="rId10"/>
    <p:sldId id="327" r:id="rId11"/>
    <p:sldId id="315" r:id="rId12"/>
    <p:sldId id="316" r:id="rId13"/>
    <p:sldId id="317" r:id="rId14"/>
    <p:sldId id="531" r:id="rId15"/>
    <p:sldId id="532" r:id="rId16"/>
    <p:sldId id="533" r:id="rId17"/>
    <p:sldId id="534" r:id="rId18"/>
    <p:sldId id="535" r:id="rId19"/>
    <p:sldId id="536" r:id="rId20"/>
    <p:sldId id="537" r:id="rId21"/>
    <p:sldId id="538" r:id="rId22"/>
    <p:sldId id="539" r:id="rId23"/>
    <p:sldId id="540" r:id="rId24"/>
    <p:sldId id="541" r:id="rId25"/>
    <p:sldId id="542" r:id="rId26"/>
    <p:sldId id="321" r:id="rId27"/>
    <p:sldId id="323" r:id="rId28"/>
    <p:sldId id="325" r:id="rId29"/>
    <p:sldId id="326" r:id="rId30"/>
    <p:sldId id="332" r:id="rId31"/>
    <p:sldId id="333" r:id="rId32"/>
    <p:sldId id="276" r:id="rId33"/>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1" autoAdjust="0"/>
    <p:restoredTop sz="71800" autoAdjust="0"/>
  </p:normalViewPr>
  <p:slideViewPr>
    <p:cSldViewPr snapToGrid="0" showGuides="1">
      <p:cViewPr varScale="1">
        <p:scale>
          <a:sx n="86" d="100"/>
          <a:sy n="86" d="100"/>
        </p:scale>
        <p:origin x="2246" y="6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23</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24</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25</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26</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407715190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875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301165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035985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212893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370167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03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3.png"/><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309039656"/>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lnSpc>
                <a:spcPct val="100000"/>
              </a:lnSpc>
              <a:spcBef>
                <a:spcPts val="2400"/>
              </a:spcBef>
            </a:pPr>
            <a:r>
              <a:rPr lang="en-US" u="sng" dirty="0"/>
              <a:t>James M. </a:t>
            </a:r>
            <a:r>
              <a:rPr lang="en-US" u="sng" dirty="0" err="1"/>
              <a:t>Willenbring</a:t>
            </a:r>
            <a:br>
              <a:rPr lang="en-US" u="sng" dirty="0"/>
            </a:br>
            <a:r>
              <a:rPr lang="en-US" sz="2000" dirty="0"/>
              <a:t>Sandia National Laboratories</a:t>
            </a:r>
            <a:endParaRPr lang="en-US" dirty="0"/>
          </a:p>
          <a:p>
            <a:pPr>
              <a:lnSpc>
                <a:spcPct val="100000"/>
              </a:lnSpc>
              <a:spcBef>
                <a:spcPts val="2400"/>
              </a:spcBef>
            </a:pPr>
            <a:r>
              <a:rPr lang="en-US" dirty="0"/>
              <a:t>Jared O’Neal</a:t>
            </a:r>
          </a:p>
          <a:p>
            <a:pPr>
              <a:lnSpc>
                <a:spcPct val="100000"/>
              </a:lnSpc>
              <a:spcBef>
                <a:spcPts val="0"/>
              </a:spcBef>
            </a:pPr>
            <a:r>
              <a:rPr lang="en-US" sz="2000" dirty="0"/>
              <a:t>Argonne National Laboratory</a:t>
            </a:r>
          </a:p>
          <a:p>
            <a:pPr>
              <a:spcBef>
                <a:spcPts val="2400"/>
              </a:spcBef>
            </a:pPr>
            <a:r>
              <a:rPr lang="en-US" sz="2000" dirty="0"/>
              <a:t>Software Productivity Track, ATPESC 2020</a:t>
            </a:r>
            <a:br>
              <a:rPr lang="en-US" sz="2000" dirty="0"/>
            </a:br>
            <a:endParaRPr lang="en-US" sz="2000"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SAND2020-7985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2513566"/>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59752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7000"/>
            <a:ext cx="8802954" cy="4047778"/>
          </a:xfrm>
        </p:spPr>
        <p:txBody>
          <a:bodyPr/>
          <a:lstStyle/>
          <a:p>
            <a:pPr marL="0" indent="0">
              <a:buNone/>
            </a:pPr>
            <a:r>
              <a:rPr lang="en-US" dirty="0"/>
              <a:t>Development teams would like to use version control to collaborate productively and ensure correct code</a:t>
            </a:r>
          </a:p>
          <a:p>
            <a:r>
              <a:rPr lang="en-US" sz="1800" dirty="0"/>
              <a:t>Briefly cover version control basics</a:t>
            </a:r>
          </a:p>
          <a:p>
            <a:r>
              <a:rPr lang="en-US" sz="1800" dirty="0"/>
              <a:t>Introduce a workflow for the heat equation example work</a:t>
            </a:r>
          </a:p>
          <a:p>
            <a:pPr lvl="1"/>
            <a:r>
              <a:rPr lang="en-US" sz="1400" dirty="0"/>
              <a:t>Branches</a:t>
            </a:r>
          </a:p>
          <a:p>
            <a:pPr lvl="1"/>
            <a:r>
              <a:rPr lang="en-US" sz="1400" dirty="0"/>
              <a:t>Forks</a:t>
            </a:r>
          </a:p>
          <a:p>
            <a:pPr lvl="1"/>
            <a:r>
              <a:rPr lang="en-US" sz="1400" dirty="0"/>
              <a:t>Pull requests</a:t>
            </a:r>
          </a:p>
          <a:p>
            <a:r>
              <a:rPr lang="en-US" sz="1800" dirty="0"/>
              <a:t>Exposure to workflows of different complexity</a:t>
            </a:r>
          </a:p>
          <a:p>
            <a:r>
              <a:rPr lang="en-US" sz="1800" dirty="0"/>
              <a:t>What to think about when evaluating different workflows</a:t>
            </a:r>
          </a:p>
          <a:p>
            <a:r>
              <a:rPr lang="en-US" sz="1800" dirty="0"/>
              <a:t>Motivate continuous integration</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Our 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365760" y="1267798"/>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Tree>
    <p:extLst>
      <p:ext uri="{BB962C8B-B14F-4D97-AF65-F5344CB8AC3E}">
        <p14:creationId xmlns:p14="http://schemas.microsoft.com/office/powerpoint/2010/main" val="7886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73736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12003</TotalTime>
  <Words>3028</Words>
  <Application>Microsoft Office PowerPoint</Application>
  <PresentationFormat>Custom</PresentationFormat>
  <Paragraphs>315</Paragraphs>
  <Slides>28</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Arial Black</vt:lpstr>
      <vt:lpstr>Calibri</vt:lpstr>
      <vt:lpstr>Presentations (Wide Screen)</vt:lpstr>
      <vt:lpstr>1_Presentations (Wide Screen)</vt:lpstr>
      <vt:lpstr>Git Workflows</vt:lpstr>
      <vt:lpstr>License, Citation and Acknowledgements</vt:lpstr>
      <vt:lpstr>Goals</vt:lpstr>
      <vt:lpstr>Our First Workflow</vt:lpstr>
      <vt:lpstr>Branches</vt:lpstr>
      <vt:lpstr>Control Project Branch Complexity</vt:lpstr>
      <vt:lpstr>Feature Branches</vt:lpstr>
      <vt:lpstr>Feature Branch Divergence</vt:lpstr>
      <vt:lpstr>Feature Race Condition</vt:lpstr>
      <vt:lpstr>GitHub Forks</vt:lpstr>
      <vt:lpstr>Git Workflow for the Heat Equation Example</vt:lpstr>
      <vt:lpstr>Demo for Heat Equation Example Workflow</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lpstr>More Branches</vt:lpstr>
      <vt:lpstr>Current Trilinos Workflow</vt:lpstr>
      <vt:lpstr>Git Flow</vt:lpstr>
      <vt:lpstr>GitHub Flow</vt:lpstr>
      <vt:lpstr>GitLab Flow</vt:lpstr>
      <vt:lpstr>Considerations for Choosing a Git Workflow</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320</cp:revision>
  <cp:lastPrinted>2017-11-02T18:35:01Z</cp:lastPrinted>
  <dcterms:created xsi:type="dcterms:W3CDTF">2018-11-06T17:28:56Z</dcterms:created>
  <dcterms:modified xsi:type="dcterms:W3CDTF">2020-08-04T01:41:47Z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